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1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ags/tag4.xml" ContentType="application/vnd.openxmlformats-officedocument.presentationml.tags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tags/tag5.xml" ContentType="application/vnd.openxmlformats-officedocument.presentationml.tags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  <p:sldMasterId id="2147483774" r:id="rId5"/>
  </p:sldMasterIdLst>
  <p:notesMasterIdLst>
    <p:notesMasterId r:id="rId12"/>
  </p:notesMasterIdLst>
  <p:handoutMasterIdLst>
    <p:handoutMasterId r:id="rId13"/>
  </p:handoutMasterIdLst>
  <p:sldIdLst>
    <p:sldId id="446" r:id="rId6"/>
    <p:sldId id="447" r:id="rId7"/>
    <p:sldId id="288" r:id="rId8"/>
    <p:sldId id="264" r:id="rId9"/>
    <p:sldId id="272" r:id="rId10"/>
    <p:sldId id="44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84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png>
</file>

<file path=ppt/media/image6.jp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@charles-wundengba-1976175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exels.com/@rebrand-cities-581004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charlesdeluvio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survey?utm_source=unsplash&amp;utm_medium=referral&amp;utm_content=creditCopyText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</a:t>
            </a:r>
            <a:r>
              <a:rPr lang="en-ID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Charles </a:t>
            </a:r>
            <a:r>
              <a:rPr lang="en-US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Wundengba</a:t>
            </a:r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hlinkClick r:id="rId3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Pexels</a:t>
            </a:r>
            <a:endParaRPr lang="en-ID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hlinkClick r:id="rId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20029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Charles </a:t>
            </a:r>
            <a:r>
              <a:rPr lang="en-US" dirty="0" err="1">
                <a:hlinkClick r:id="rId3"/>
              </a:rPr>
              <a:t>Deluvio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3BA915-C07E-4AB7-8476-6178DD7DF0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802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CE837E-594B-4F0F-92F5-F20D4296AC5C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450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457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FEB8A131-6786-4151-8DEC-308B5221DE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277826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FEB8A131-6786-4151-8DEC-308B5221DE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4B2B741-E657-417B-B3A3-2A084CA84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rIns="0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F5225-CFB7-4C97-9170-F0A6115D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D0C7-E318-474B-A7FA-519B435F00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D8DA7B3-C838-46A9-88B5-82ACBC03063A}" type="datetime1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9BE53-3F67-4660-8B6D-D2297292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4CA82-D98B-48A0-9BEA-F03265294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019847-F5C6-4FA6-BEBE-1B1AD729E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7329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DFF5-D2DF-4F4C-B84D-A9AF846D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79D463-626D-4D34-B749-7F089E12D7CA}"/>
              </a:ext>
            </a:extLst>
          </p:cNvPr>
          <p:cNvSpPr/>
          <p:nvPr userDrawn="1"/>
        </p:nvSpPr>
        <p:spPr>
          <a:xfrm>
            <a:off x="11202988" y="6438640"/>
            <a:ext cx="455612" cy="419360"/>
          </a:xfrm>
          <a:prstGeom prst="rect">
            <a:avLst/>
          </a:prstGeom>
          <a:solidFill>
            <a:srgbClr val="234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1B3419-F562-4556-ADD7-D768E4EA415A}"/>
              </a:ext>
            </a:extLst>
          </p:cNvPr>
          <p:cNvSpPr txBox="1"/>
          <p:nvPr userDrawn="1"/>
        </p:nvSpPr>
        <p:spPr>
          <a:xfrm>
            <a:off x="11264900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DD757A-A93F-4A87-AABA-56DAE452BE14}"/>
              </a:ext>
            </a:extLst>
          </p:cNvPr>
          <p:cNvSpPr txBox="1"/>
          <p:nvPr userDrawn="1"/>
        </p:nvSpPr>
        <p:spPr>
          <a:xfrm>
            <a:off x="9675523" y="6586765"/>
            <a:ext cx="132845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LEADERSHIP PRESENTATION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86A402-833A-414F-8B21-CB235D6F827F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648320"/>
            <a:ext cx="95297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985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3120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FEB8A131-6786-4151-8DEC-308B5221DE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277826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FEB8A131-6786-4151-8DEC-308B5221DE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4B2B741-E657-417B-B3A3-2A084CA84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rIns="0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F5225-CFB7-4C97-9170-F0A6115D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D0C7-E318-474B-A7FA-519B435F00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D8DA7B3-C838-46A9-88B5-82ACBC03063A}" type="datetime1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9BE53-3F67-4660-8B6D-D2297292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4CA82-D98B-48A0-9BEA-F03265294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019847-F5C6-4FA6-BEBE-1B1AD729E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678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DFF5-D2DF-4F4C-B84D-A9AF846D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79D463-626D-4D34-B749-7F089E12D7CA}"/>
              </a:ext>
            </a:extLst>
          </p:cNvPr>
          <p:cNvSpPr/>
          <p:nvPr userDrawn="1"/>
        </p:nvSpPr>
        <p:spPr>
          <a:xfrm>
            <a:off x="11202988" y="6438640"/>
            <a:ext cx="455612" cy="419360"/>
          </a:xfrm>
          <a:prstGeom prst="rect">
            <a:avLst/>
          </a:prstGeom>
          <a:solidFill>
            <a:srgbClr val="234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1B3419-F562-4556-ADD7-D768E4EA415A}"/>
              </a:ext>
            </a:extLst>
          </p:cNvPr>
          <p:cNvSpPr txBox="1"/>
          <p:nvPr userDrawn="1"/>
        </p:nvSpPr>
        <p:spPr>
          <a:xfrm>
            <a:off x="11264900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DD757A-A93F-4A87-AABA-56DAE452BE14}"/>
              </a:ext>
            </a:extLst>
          </p:cNvPr>
          <p:cNvSpPr txBox="1"/>
          <p:nvPr userDrawn="1"/>
        </p:nvSpPr>
        <p:spPr>
          <a:xfrm>
            <a:off x="9675523" y="6586765"/>
            <a:ext cx="132845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LEADERSHIP PRESENTATION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86A402-833A-414F-8B21-CB235D6F827F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648320"/>
            <a:ext cx="95297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1167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21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FEB8A131-6786-4151-8DEC-308B5221DE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277826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FEB8A131-6786-4151-8DEC-308B5221DE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4B2B741-E657-417B-B3A3-2A084CA84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rIns="0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F5225-CFB7-4C97-9170-F0A6115D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D0C7-E318-474B-A7FA-519B435F00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D8DA7B3-C838-46A9-88B5-82ACBC03063A}" type="datetime1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9BE53-3F67-4660-8B6D-D2297292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4CA82-D98B-48A0-9BEA-F03265294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019847-F5C6-4FA6-BEBE-1B1AD729E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9947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DFF5-D2DF-4F4C-B84D-A9AF846D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79D463-626D-4D34-B749-7F089E12D7CA}"/>
              </a:ext>
            </a:extLst>
          </p:cNvPr>
          <p:cNvSpPr/>
          <p:nvPr userDrawn="1"/>
        </p:nvSpPr>
        <p:spPr>
          <a:xfrm>
            <a:off x="11202988" y="6438640"/>
            <a:ext cx="455612" cy="419360"/>
          </a:xfrm>
          <a:prstGeom prst="rect">
            <a:avLst/>
          </a:prstGeom>
          <a:solidFill>
            <a:srgbClr val="234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1B3419-F562-4556-ADD7-D768E4EA415A}"/>
              </a:ext>
            </a:extLst>
          </p:cNvPr>
          <p:cNvSpPr txBox="1"/>
          <p:nvPr userDrawn="1"/>
        </p:nvSpPr>
        <p:spPr>
          <a:xfrm>
            <a:off x="11264900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DD757A-A93F-4A87-AABA-56DAE452BE14}"/>
              </a:ext>
            </a:extLst>
          </p:cNvPr>
          <p:cNvSpPr txBox="1"/>
          <p:nvPr userDrawn="1"/>
        </p:nvSpPr>
        <p:spPr>
          <a:xfrm>
            <a:off x="9675523" y="6586765"/>
            <a:ext cx="132845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LEADERSHIP PRESENTATION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86A402-833A-414F-8B21-CB235D6F827F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648320"/>
            <a:ext cx="95297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6559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9FA6-34A2-AB8A-04FA-423E864BD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05C8F2-2560-9ED9-8BCD-9E2F39748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4C888-2BF2-A36E-27E8-05EC76338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2C81B-7E82-891F-EECE-917C96146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10C25-474B-24B6-F1CE-3FDD1528B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7052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80724-2149-35B7-E9E9-A62099823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C9274-CDCC-5C35-12DB-C2D14770B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E7979-3C6A-C145-150F-97B4D3561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DA7B3-C838-46A9-88B5-82ACBC03063A}" type="datetime1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FB749-FF65-0942-4C13-8EC8608A4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C2F66-2B23-F1BA-EBD8-3B0813563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9847-F5C6-4FA6-BEBE-1B1AD729EBDF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7038FEC3-14D7-3A3D-F515-741EED7AB39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277826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FEB8A131-6786-4151-8DEC-308B5221DE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10908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B2F57-6CD6-9B66-BCCB-0D8DCC945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31821-BC6A-E6DB-4BB2-B01E5245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D46FA-E3A8-35CC-D565-C197A7193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8BEBE-B237-15A2-7993-3DCDD7B9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EDE5D-0E8A-1EE8-D563-7C38C4994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020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5E6F2-CA0A-9638-CADE-4000FC93C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F9624-40B0-97D5-36C1-C144DEF479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1A4FF3-F362-4825-F045-21843CF9B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0F628-CB8E-6047-770C-783A52B3F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5205D-DE73-A873-040A-22E328448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BE34F-2600-3584-360F-98301ECA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2028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739D4-DF98-A381-CBE3-87F2BF4E2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4CFFB-3953-11A4-CB8C-A4A5A29D2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E4102-672D-C052-D4CE-E3C5E0805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2F194F-5E5E-1696-1CD8-AD69360147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1C931C-0353-4594-6748-9D46D657B3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9B5751-E9AA-9CD0-1F87-5734CB5CA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EF0610-B6BB-2EE4-DB69-8A61EA074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FF77F0-150A-0CA0-A9DF-EE76DC128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4291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EBCFC-AEEA-A926-52A5-B84640BCF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77E31F-1C72-BA40-47FD-549B4C156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0BE3D-22A2-465A-8E08-D45F68D7FFB1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F3D7F6-CEE5-8092-7E78-2EBEBBC34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DBE0A9-452D-53CF-7F81-B5BE34B1A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E044-2C6A-4F75-907C-66E638EBA19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836C6F-CA5A-357C-35E5-6C9B2C51013D}"/>
              </a:ext>
            </a:extLst>
          </p:cNvPr>
          <p:cNvSpPr/>
          <p:nvPr userDrawn="1"/>
        </p:nvSpPr>
        <p:spPr>
          <a:xfrm>
            <a:off x="11202988" y="6438640"/>
            <a:ext cx="455612" cy="419360"/>
          </a:xfrm>
          <a:prstGeom prst="rect">
            <a:avLst/>
          </a:prstGeom>
          <a:solidFill>
            <a:srgbClr val="234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14FE39-A8BA-BE8C-395A-CBF0B9F7192C}"/>
              </a:ext>
            </a:extLst>
          </p:cNvPr>
          <p:cNvSpPr txBox="1"/>
          <p:nvPr userDrawn="1"/>
        </p:nvSpPr>
        <p:spPr>
          <a:xfrm>
            <a:off x="11264900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CCA07E-E5B8-1F10-581A-090408A1EFEA}"/>
              </a:ext>
            </a:extLst>
          </p:cNvPr>
          <p:cNvSpPr txBox="1"/>
          <p:nvPr userDrawn="1"/>
        </p:nvSpPr>
        <p:spPr>
          <a:xfrm>
            <a:off x="9675523" y="6586765"/>
            <a:ext cx="132845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LEADERSHIP PRESENTATION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A6B7A1-31B5-EEE6-671B-57CE4202015E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648320"/>
            <a:ext cx="95297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556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1FF221-4222-89E4-6AC1-40D70F0C1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C145A8-D8BA-9658-1EF7-917CE6730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0C0FA5-4A46-B15B-B3F8-04E6722B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470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635AA-CBD0-3905-DC71-04AA8C32B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1A88A-3ADB-8D6D-E1EE-3DBE34AA2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B0B38B-818D-6CD0-79B1-C6AF09380C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9FEF3A-073A-8C07-331B-C223A66FD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C45C4D-A01F-CF07-5033-299E2DA17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B7E34-C7B7-28E6-A65E-46B8132C3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2303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A4A27-8023-5CD6-0550-EECF1C32A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722837-8570-ACA5-30CA-A741B6DB89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EC806-838B-AD0B-77A0-BC49FBA50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405B5A-4D5E-EC84-A207-E7B06E2EB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52AAE5-6A17-6DC0-AEAA-FAA98AB93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6B4B85-B3DF-C812-35DC-5FD1A63B3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7351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DCA46-D924-2524-1F99-FBB3AFE3A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E02E82-D58B-52B6-1C39-C499B9C130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E8D4B-96F0-AC86-BB3A-C8CAA13B6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EB020-A7EC-ABEE-42D5-59DA38C39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861ED-EEC7-F7B0-2F1F-4D2472283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68820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9BA1CB-B960-862E-DCDB-0472FC6319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E9BD33-DBD4-B0F3-CDA0-BEF347838D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C1C68-E030-DC10-EABB-E491DC737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40908-F351-4B81-8E35-D2DB361CD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E5E22-F581-7D82-C807-84141D83E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3463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603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ADFF5-D2DF-4F4C-B84D-A9AF846D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79D463-626D-4D34-B749-7F089E12D7CA}"/>
              </a:ext>
            </a:extLst>
          </p:cNvPr>
          <p:cNvSpPr/>
          <p:nvPr userDrawn="1"/>
        </p:nvSpPr>
        <p:spPr>
          <a:xfrm>
            <a:off x="11202988" y="6438640"/>
            <a:ext cx="455612" cy="419360"/>
          </a:xfrm>
          <a:prstGeom prst="rect">
            <a:avLst/>
          </a:prstGeom>
          <a:solidFill>
            <a:srgbClr val="234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1B3419-F562-4556-ADD7-D768E4EA415A}"/>
              </a:ext>
            </a:extLst>
          </p:cNvPr>
          <p:cNvSpPr txBox="1"/>
          <p:nvPr userDrawn="1"/>
        </p:nvSpPr>
        <p:spPr>
          <a:xfrm>
            <a:off x="11264900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fld id="{40876BFF-1584-4FA6-A406-00684317F9C8}" type="slidenum">
              <a:rPr lang="en-US" sz="1000" b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US" sz="1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DD757A-A93F-4A87-AABA-56DAE452BE14}"/>
              </a:ext>
            </a:extLst>
          </p:cNvPr>
          <p:cNvSpPr txBox="1"/>
          <p:nvPr userDrawn="1"/>
        </p:nvSpPr>
        <p:spPr>
          <a:xfrm>
            <a:off x="9675523" y="6586765"/>
            <a:ext cx="132845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800" b="0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LEADERSHIP PRESENTATION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86A402-833A-414F-8B21-CB235D6F827F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648320"/>
            <a:ext cx="95297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752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FEB8A131-6786-4151-8DEC-308B5221DE3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277826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FEB8A131-6786-4151-8DEC-308B5221DE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4B2B741-E657-417B-B3A3-2A084CA84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rIns="0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F5225-CFB7-4C97-9170-F0A6115D6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D0C7-E318-474B-A7FA-519B435F00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D8DA7B3-C838-46A9-88B5-82ACBC03063A}" type="datetime1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9BE53-3F67-4660-8B6D-D22972922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4CA82-D98B-48A0-9BEA-F03265294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019847-F5C6-4FA6-BEBE-1B1AD729E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424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539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  <p:sldLayoutId id="2147483732" r:id="rId6"/>
    <p:sldLayoutId id="2147483733" r:id="rId7"/>
    <p:sldLayoutId id="21474837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  <p:sldLayoutId id="2147483765" r:id="rId3"/>
    <p:sldLayoutId id="2147483766" r:id="rId4"/>
    <p:sldLayoutId id="2147483767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  <p:sldLayoutId id="2147483768" r:id="rId3"/>
    <p:sldLayoutId id="2147483769" r:id="rId4"/>
    <p:sldLayoutId id="214748377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  <p:sldLayoutId id="2147483771" r:id="rId3"/>
    <p:sldLayoutId id="2147483772" r:id="rId4"/>
    <p:sldLayoutId id="214748377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311410-3FDF-C96B-F796-B48A4D0B7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CBAE4-088E-14D2-DDD5-50EAC18AA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E311C-C248-D096-F9CD-0E864D9C9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3554D-9FDA-AF84-E7AA-75FE895960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F5F80-A214-2E1D-D98A-00F5AF75C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511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9.xml"/><Relationship Id="rId7" Type="http://schemas.openxmlformats.org/officeDocument/2006/relationships/image" Target="../media/image4.jpe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" b="2"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5034"/>
            <a:ext cx="6581554" cy="1371600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COMPARISON</a:t>
            </a:r>
            <a:br>
              <a:rPr lang="en-US" dirty="0"/>
            </a:br>
            <a:r>
              <a:rPr lang="en-US" dirty="0"/>
              <a:t>human vs animals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10 Movie Mistakes in Human vs Animal Fight Scenes That Can Make You Raise  Your Eyebrows / Bright Side">
            <a:extLst>
              <a:ext uri="{FF2B5EF4-FFF2-40B4-BE49-F238E27FC236}">
                <a16:creationId xmlns:a16="http://schemas.microsoft.com/office/drawing/2014/main" id="{0DDBA726-D35B-DEE1-2516-04FB325A5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2B1F56-747D-B721-9E80-4EEA93ADA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Comparing Human and Animal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1D1FF-7D9C-5008-69ED-141CF7ADB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When we are comparing two or more categories, the main thing to do is we note the attributes that are different from one category to other.</a:t>
            </a:r>
          </a:p>
          <a:p>
            <a:pPr algn="just"/>
            <a:r>
              <a:rPr lang="en-US" dirty="0"/>
              <a:t>On the basis of different attributes we can form groups and classify them.</a:t>
            </a:r>
          </a:p>
          <a:p>
            <a:pPr algn="just"/>
            <a:r>
              <a:rPr lang="en-US" dirty="0"/>
              <a:t>For example we will compare human and animals and from this comparison we are to distinguish between animal and human</a:t>
            </a:r>
          </a:p>
        </p:txBody>
      </p:sp>
    </p:spTree>
    <p:extLst>
      <p:ext uri="{BB962C8B-B14F-4D97-AF65-F5344CB8AC3E}">
        <p14:creationId xmlns:p14="http://schemas.microsoft.com/office/powerpoint/2010/main" val="2235429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1BF61F9-C792-43B0-98C0-407C1171C32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1BF61F9-C792-43B0-98C0-407C1171C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FCA1458B-17E0-4629-80BE-B77F1F3FB0B0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0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pic>
        <p:nvPicPr>
          <p:cNvPr id="11" name="Picture 10" descr="A person in a suit standing in front of a book shelf&#10;&#10;Description automatically generated">
            <a:extLst>
              <a:ext uri="{FF2B5EF4-FFF2-40B4-BE49-F238E27FC236}">
                <a16:creationId xmlns:a16="http://schemas.microsoft.com/office/drawing/2014/main" id="{8F585072-B975-4356-99B2-4E5E997BB10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7" t="25287" r="2539" b="11294"/>
          <a:stretch/>
        </p:blipFill>
        <p:spPr>
          <a:xfrm>
            <a:off x="4395388" y="2268955"/>
            <a:ext cx="3371738" cy="3371738"/>
          </a:xfrm>
          <a:custGeom>
            <a:avLst/>
            <a:gdLst>
              <a:gd name="connsiteX0" fmla="*/ 1685869 w 3371738"/>
              <a:gd name="connsiteY0" fmla="*/ 0 h 3371738"/>
              <a:gd name="connsiteX1" fmla="*/ 3371738 w 3371738"/>
              <a:gd name="connsiteY1" fmla="*/ 1685869 h 3371738"/>
              <a:gd name="connsiteX2" fmla="*/ 1685869 w 3371738"/>
              <a:gd name="connsiteY2" fmla="*/ 3371738 h 3371738"/>
              <a:gd name="connsiteX3" fmla="*/ 0 w 3371738"/>
              <a:gd name="connsiteY3" fmla="*/ 1685869 h 3371738"/>
              <a:gd name="connsiteX4" fmla="*/ 1685869 w 3371738"/>
              <a:gd name="connsiteY4" fmla="*/ 0 h 3371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1738" h="3371738">
                <a:moveTo>
                  <a:pt x="1685869" y="0"/>
                </a:moveTo>
                <a:cubicBezTo>
                  <a:pt x="2616949" y="0"/>
                  <a:pt x="3371738" y="754789"/>
                  <a:pt x="3371738" y="1685869"/>
                </a:cubicBezTo>
                <a:cubicBezTo>
                  <a:pt x="3371738" y="2616949"/>
                  <a:pt x="2616949" y="3371738"/>
                  <a:pt x="1685869" y="3371738"/>
                </a:cubicBezTo>
                <a:cubicBezTo>
                  <a:pt x="754789" y="3371738"/>
                  <a:pt x="0" y="2616949"/>
                  <a:pt x="0" y="1685869"/>
                </a:cubicBezTo>
                <a:cubicBezTo>
                  <a:pt x="0" y="754789"/>
                  <a:pt x="754789" y="0"/>
                  <a:pt x="1685869" y="0"/>
                </a:cubicBezTo>
                <a:close/>
              </a:path>
            </a:pathLst>
          </a:cu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9125C92-7A89-42D5-B0BC-AB5A99DA48F0}"/>
              </a:ext>
            </a:extLst>
          </p:cNvPr>
          <p:cNvSpPr/>
          <p:nvPr/>
        </p:nvSpPr>
        <p:spPr>
          <a:xfrm>
            <a:off x="4395388" y="2268955"/>
            <a:ext cx="3371738" cy="3371738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D107F9-A979-4871-9811-C035D9021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Difference Between Human &amp; Animals</a:t>
            </a: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0CA9EC69-D694-4C75-B662-EBF613EDD4E8}"/>
              </a:ext>
            </a:extLst>
          </p:cNvPr>
          <p:cNvSpPr/>
          <p:nvPr/>
        </p:nvSpPr>
        <p:spPr>
          <a:xfrm>
            <a:off x="4451733" y="2304725"/>
            <a:ext cx="3288534" cy="3288534"/>
          </a:xfrm>
          <a:prstGeom prst="arc">
            <a:avLst>
              <a:gd name="adj1" fmla="val 16200000"/>
              <a:gd name="adj2" fmla="val 5341611"/>
            </a:avLst>
          </a:prstGeom>
          <a:noFill/>
          <a:ln w="190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B79D165E-55A2-497D-8131-60D9605263F9}"/>
              </a:ext>
            </a:extLst>
          </p:cNvPr>
          <p:cNvSpPr/>
          <p:nvPr/>
        </p:nvSpPr>
        <p:spPr>
          <a:xfrm flipH="1">
            <a:off x="4508705" y="2304725"/>
            <a:ext cx="3288534" cy="3288534"/>
          </a:xfrm>
          <a:prstGeom prst="arc">
            <a:avLst>
              <a:gd name="adj1" fmla="val 16200000"/>
              <a:gd name="adj2" fmla="val 5341611"/>
            </a:avLst>
          </a:prstGeom>
          <a:noFill/>
          <a:ln w="190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3">
            <a:extLst>
              <a:ext uri="{FF2B5EF4-FFF2-40B4-BE49-F238E27FC236}">
                <a16:creationId xmlns:a16="http://schemas.microsoft.com/office/drawing/2014/main" id="{F5EF8977-D57D-4607-B2CA-37143558C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1005" y="3661120"/>
            <a:ext cx="584484" cy="587409"/>
          </a:xfrm>
          <a:prstGeom prst="ellipse">
            <a:avLst/>
          </a:prstGeom>
          <a:solidFill>
            <a:schemeClr val="tx2"/>
          </a:solidFill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Oval 13">
            <a:extLst>
              <a:ext uri="{FF2B5EF4-FFF2-40B4-BE49-F238E27FC236}">
                <a16:creationId xmlns:a16="http://schemas.microsoft.com/office/drawing/2014/main" id="{064FD51B-B89C-4FD8-B8F5-C5D1192E0D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1969" y="3661120"/>
            <a:ext cx="584484" cy="587409"/>
          </a:xfrm>
          <a:prstGeom prst="ellipse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63500" cap="flat">
            <a:solidFill>
              <a:schemeClr val="accent1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642EB76-8566-4DE9-9622-EE7B1D9CC2A3}"/>
              </a:ext>
            </a:extLst>
          </p:cNvPr>
          <p:cNvSpPr txBox="1"/>
          <p:nvPr/>
        </p:nvSpPr>
        <p:spPr>
          <a:xfrm>
            <a:off x="533400" y="1533780"/>
            <a:ext cx="3371738" cy="344916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Humans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EA2454-2959-45BD-B25D-E66AA4A016AD}"/>
              </a:ext>
            </a:extLst>
          </p:cNvPr>
          <p:cNvSpPr txBox="1"/>
          <p:nvPr/>
        </p:nvSpPr>
        <p:spPr>
          <a:xfrm>
            <a:off x="533400" y="1968349"/>
            <a:ext cx="3371738" cy="33855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spcAft>
                <a:spcPts val="24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Humans belong to the species</a:t>
            </a:r>
            <a:r>
              <a:rPr lang="en-US" sz="1400" b="0" i="1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 “Homo sapiens”</a:t>
            </a:r>
            <a:endParaRPr lang="en-US" sz="1400" dirty="0"/>
          </a:p>
          <a:p>
            <a:pPr marL="285750" indent="-285750">
              <a:spcAft>
                <a:spcPts val="24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Humans are omnivores.</a:t>
            </a:r>
            <a:r>
              <a:rPr lang="en-US" sz="1400" dirty="0"/>
              <a:t>. </a:t>
            </a:r>
          </a:p>
          <a:p>
            <a:pPr marL="285750" indent="-285750">
              <a:spcAft>
                <a:spcPts val="24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The average human brain weighs 1.2 kgs</a:t>
            </a:r>
            <a:r>
              <a:rPr lang="en-US" sz="1400" dirty="0"/>
              <a:t>. </a:t>
            </a:r>
          </a:p>
          <a:p>
            <a:pPr marL="285750" indent="-285750">
              <a:spcAft>
                <a:spcPts val="24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Just like animals, humans are also driven by instincts. However, we can also reason</a:t>
            </a:r>
            <a:r>
              <a:rPr lang="en-US" sz="1400" dirty="0"/>
              <a:t>. </a:t>
            </a:r>
          </a:p>
          <a:p>
            <a:pPr marL="285750" indent="-285750">
              <a:spcAft>
                <a:spcPts val="24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Humans have “true language” to express themselves</a:t>
            </a:r>
            <a:r>
              <a:rPr lang="en-US" sz="1400" dirty="0"/>
              <a:t>. 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153D6F5-B967-4273-87FC-B5ADC1B5929E}"/>
              </a:ext>
            </a:extLst>
          </p:cNvPr>
          <p:cNvSpPr txBox="1"/>
          <p:nvPr/>
        </p:nvSpPr>
        <p:spPr>
          <a:xfrm>
            <a:off x="8286864" y="1506542"/>
            <a:ext cx="3371738" cy="344916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Animals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3D94E90-A903-4A22-844E-21F4BCA4FA37}"/>
              </a:ext>
            </a:extLst>
          </p:cNvPr>
          <p:cNvSpPr txBox="1"/>
          <p:nvPr/>
        </p:nvSpPr>
        <p:spPr>
          <a:xfrm>
            <a:off x="8286862" y="1878696"/>
            <a:ext cx="3371738" cy="46782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spcAft>
                <a:spcPts val="24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Animals cover a number of species.</a:t>
            </a:r>
            <a:endParaRPr lang="en-US" sz="1400" dirty="0"/>
          </a:p>
          <a:p>
            <a:pPr marL="285750" indent="-285750">
              <a:spcAft>
                <a:spcPts val="24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Most animals are either herbivores or carnivores. Animals like bears are omnivores</a:t>
            </a:r>
            <a:r>
              <a:rPr lang="en-US" sz="1400" dirty="0"/>
              <a:t>. </a:t>
            </a:r>
          </a:p>
          <a:p>
            <a:pPr marL="285750" indent="-285750">
              <a:spcAft>
                <a:spcPts val="24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Brain size varies across species – with the largest ones weighing in at 6.92 kgs (blue whales) and the smallest ever belonging to the ragworm, measuring just under 180 micrometers across </a:t>
            </a:r>
          </a:p>
          <a:p>
            <a:pPr marL="285750" indent="-285750">
              <a:spcAft>
                <a:spcPts val="24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Animals are primarily driven by instincts</a:t>
            </a:r>
            <a:r>
              <a:rPr lang="en-US" sz="1400" dirty="0"/>
              <a:t>. </a:t>
            </a:r>
          </a:p>
          <a:p>
            <a:pPr marL="285750" indent="-285750">
              <a:spcAft>
                <a:spcPts val="24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Animals communicate with each other; however, none have the complexity nor the expressiveness of the human language.</a:t>
            </a:r>
            <a:r>
              <a:rPr lang="en-US" sz="1400" dirty="0"/>
              <a:t> 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D2040D-4BD4-7CE9-8E91-0CC8A4EF0D8A}"/>
              </a:ext>
            </a:extLst>
          </p:cNvPr>
          <p:cNvGrpSpPr/>
          <p:nvPr/>
        </p:nvGrpSpPr>
        <p:grpSpPr>
          <a:xfrm>
            <a:off x="4287644" y="3853903"/>
            <a:ext cx="286013" cy="174495"/>
            <a:chOff x="4119563" y="3022601"/>
            <a:chExt cx="346075" cy="211138"/>
          </a:xfrm>
          <a:solidFill>
            <a:schemeClr val="bg1"/>
          </a:solidFill>
        </p:grpSpPr>
        <p:sp>
          <p:nvSpPr>
            <p:cNvPr id="30" name="Freeform 146">
              <a:extLst>
                <a:ext uri="{FF2B5EF4-FFF2-40B4-BE49-F238E27FC236}">
                  <a16:creationId xmlns:a16="http://schemas.microsoft.com/office/drawing/2014/main" id="{869441A1-E28E-5C7E-779E-A831B2E94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0863" y="3052763"/>
              <a:ext cx="104775" cy="150813"/>
            </a:xfrm>
            <a:custGeom>
              <a:avLst/>
              <a:gdLst>
                <a:gd name="T0" fmla="*/ 17 w 28"/>
                <a:gd name="T1" fmla="*/ 22 h 40"/>
                <a:gd name="T2" fmla="*/ 22 w 28"/>
                <a:gd name="T3" fmla="*/ 12 h 40"/>
                <a:gd name="T4" fmla="*/ 10 w 28"/>
                <a:gd name="T5" fmla="*/ 0 h 40"/>
                <a:gd name="T6" fmla="*/ 2 w 28"/>
                <a:gd name="T7" fmla="*/ 3 h 40"/>
                <a:gd name="T8" fmla="*/ 2 w 28"/>
                <a:gd name="T9" fmla="*/ 8 h 40"/>
                <a:gd name="T10" fmla="*/ 0 w 28"/>
                <a:gd name="T11" fmla="*/ 18 h 40"/>
                <a:gd name="T12" fmla="*/ 3 w 28"/>
                <a:gd name="T13" fmla="*/ 22 h 40"/>
                <a:gd name="T14" fmla="*/ 0 w 28"/>
                <a:gd name="T15" fmla="*/ 23 h 40"/>
                <a:gd name="T16" fmla="*/ 10 w 28"/>
                <a:gd name="T17" fmla="*/ 40 h 40"/>
                <a:gd name="T18" fmla="*/ 26 w 28"/>
                <a:gd name="T19" fmla="*/ 40 h 40"/>
                <a:gd name="T20" fmla="*/ 28 w 28"/>
                <a:gd name="T21" fmla="*/ 38 h 40"/>
                <a:gd name="T22" fmla="*/ 17 w 28"/>
                <a:gd name="T23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40">
                  <a:moveTo>
                    <a:pt x="17" y="22"/>
                  </a:moveTo>
                  <a:cubicBezTo>
                    <a:pt x="20" y="19"/>
                    <a:pt x="22" y="16"/>
                    <a:pt x="22" y="12"/>
                  </a:cubicBezTo>
                  <a:cubicBezTo>
                    <a:pt x="22" y="5"/>
                    <a:pt x="17" y="0"/>
                    <a:pt x="10" y="0"/>
                  </a:cubicBezTo>
                  <a:cubicBezTo>
                    <a:pt x="7" y="0"/>
                    <a:pt x="4" y="1"/>
                    <a:pt x="2" y="3"/>
                  </a:cubicBezTo>
                  <a:cubicBezTo>
                    <a:pt x="2" y="5"/>
                    <a:pt x="2" y="7"/>
                    <a:pt x="2" y="8"/>
                  </a:cubicBezTo>
                  <a:cubicBezTo>
                    <a:pt x="2" y="12"/>
                    <a:pt x="1" y="15"/>
                    <a:pt x="0" y="18"/>
                  </a:cubicBezTo>
                  <a:cubicBezTo>
                    <a:pt x="1" y="19"/>
                    <a:pt x="2" y="21"/>
                    <a:pt x="3" y="22"/>
                  </a:cubicBezTo>
                  <a:cubicBezTo>
                    <a:pt x="2" y="22"/>
                    <a:pt x="1" y="23"/>
                    <a:pt x="0" y="23"/>
                  </a:cubicBezTo>
                  <a:cubicBezTo>
                    <a:pt x="5" y="27"/>
                    <a:pt x="9" y="33"/>
                    <a:pt x="10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8" y="39"/>
                    <a:pt x="28" y="38"/>
                  </a:cubicBezTo>
                  <a:cubicBezTo>
                    <a:pt x="28" y="31"/>
                    <a:pt x="24" y="2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147">
              <a:extLst>
                <a:ext uri="{FF2B5EF4-FFF2-40B4-BE49-F238E27FC236}">
                  <a16:creationId xmlns:a16="http://schemas.microsoft.com/office/drawing/2014/main" id="{015E6CC9-6D72-1CE1-6D61-5A74A38C3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9563" y="3052763"/>
              <a:ext cx="106363" cy="150813"/>
            </a:xfrm>
            <a:custGeom>
              <a:avLst/>
              <a:gdLst>
                <a:gd name="T0" fmla="*/ 28 w 28"/>
                <a:gd name="T1" fmla="*/ 23 h 40"/>
                <a:gd name="T2" fmla="*/ 25 w 28"/>
                <a:gd name="T3" fmla="*/ 22 h 40"/>
                <a:gd name="T4" fmla="*/ 28 w 28"/>
                <a:gd name="T5" fmla="*/ 18 h 40"/>
                <a:gd name="T6" fmla="*/ 26 w 28"/>
                <a:gd name="T7" fmla="*/ 8 h 40"/>
                <a:gd name="T8" fmla="*/ 26 w 28"/>
                <a:gd name="T9" fmla="*/ 3 h 40"/>
                <a:gd name="T10" fmla="*/ 18 w 28"/>
                <a:gd name="T11" fmla="*/ 0 h 40"/>
                <a:gd name="T12" fmla="*/ 6 w 28"/>
                <a:gd name="T13" fmla="*/ 12 h 40"/>
                <a:gd name="T14" fmla="*/ 11 w 28"/>
                <a:gd name="T15" fmla="*/ 22 h 40"/>
                <a:gd name="T16" fmla="*/ 0 w 28"/>
                <a:gd name="T17" fmla="*/ 38 h 40"/>
                <a:gd name="T18" fmla="*/ 2 w 28"/>
                <a:gd name="T19" fmla="*/ 40 h 40"/>
                <a:gd name="T20" fmla="*/ 18 w 28"/>
                <a:gd name="T21" fmla="*/ 40 h 40"/>
                <a:gd name="T22" fmla="*/ 28 w 28"/>
                <a:gd name="T23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40">
                  <a:moveTo>
                    <a:pt x="28" y="23"/>
                  </a:moveTo>
                  <a:cubicBezTo>
                    <a:pt x="27" y="23"/>
                    <a:pt x="26" y="22"/>
                    <a:pt x="25" y="22"/>
                  </a:cubicBezTo>
                  <a:cubicBezTo>
                    <a:pt x="26" y="21"/>
                    <a:pt x="27" y="19"/>
                    <a:pt x="28" y="18"/>
                  </a:cubicBezTo>
                  <a:cubicBezTo>
                    <a:pt x="27" y="15"/>
                    <a:pt x="26" y="12"/>
                    <a:pt x="26" y="8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24" y="1"/>
                    <a:pt x="21" y="0"/>
                    <a:pt x="18" y="0"/>
                  </a:cubicBezTo>
                  <a:cubicBezTo>
                    <a:pt x="11" y="0"/>
                    <a:pt x="6" y="5"/>
                    <a:pt x="6" y="12"/>
                  </a:cubicBezTo>
                  <a:cubicBezTo>
                    <a:pt x="6" y="16"/>
                    <a:pt x="8" y="19"/>
                    <a:pt x="11" y="22"/>
                  </a:cubicBezTo>
                  <a:cubicBezTo>
                    <a:pt x="4" y="24"/>
                    <a:pt x="0" y="31"/>
                    <a:pt x="0" y="38"/>
                  </a:cubicBezTo>
                  <a:cubicBezTo>
                    <a:pt x="0" y="39"/>
                    <a:pt x="1" y="40"/>
                    <a:pt x="2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3"/>
                    <a:pt x="23" y="27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151">
              <a:extLst>
                <a:ext uri="{FF2B5EF4-FFF2-40B4-BE49-F238E27FC236}">
                  <a16:creationId xmlns:a16="http://schemas.microsoft.com/office/drawing/2014/main" id="{51453000-1B8A-5A7D-8859-4C603A630F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938" y="3022601"/>
              <a:ext cx="187325" cy="211138"/>
            </a:xfrm>
            <a:custGeom>
              <a:avLst/>
              <a:gdLst>
                <a:gd name="T0" fmla="*/ 50 w 50"/>
                <a:gd name="T1" fmla="*/ 53 h 56"/>
                <a:gd name="T2" fmla="*/ 34 w 50"/>
                <a:gd name="T3" fmla="*/ 30 h 56"/>
                <a:gd name="T4" fmla="*/ 41 w 50"/>
                <a:gd name="T5" fmla="*/ 16 h 56"/>
                <a:gd name="T6" fmla="*/ 25 w 50"/>
                <a:gd name="T7" fmla="*/ 0 h 56"/>
                <a:gd name="T8" fmla="*/ 9 w 50"/>
                <a:gd name="T9" fmla="*/ 16 h 56"/>
                <a:gd name="T10" fmla="*/ 16 w 50"/>
                <a:gd name="T11" fmla="*/ 30 h 56"/>
                <a:gd name="T12" fmla="*/ 0 w 50"/>
                <a:gd name="T13" fmla="*/ 54 h 56"/>
                <a:gd name="T14" fmla="*/ 2 w 50"/>
                <a:gd name="T15" fmla="*/ 56 h 56"/>
                <a:gd name="T16" fmla="*/ 48 w 50"/>
                <a:gd name="T17" fmla="*/ 56 h 56"/>
                <a:gd name="T18" fmla="*/ 48 w 50"/>
                <a:gd name="T19" fmla="*/ 56 h 56"/>
                <a:gd name="T20" fmla="*/ 50 w 50"/>
                <a:gd name="T21" fmla="*/ 54 h 56"/>
                <a:gd name="T22" fmla="*/ 50 w 50"/>
                <a:gd name="T2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6">
                  <a:moveTo>
                    <a:pt x="50" y="53"/>
                  </a:moveTo>
                  <a:cubicBezTo>
                    <a:pt x="50" y="43"/>
                    <a:pt x="43" y="34"/>
                    <a:pt x="34" y="30"/>
                  </a:cubicBezTo>
                  <a:cubicBezTo>
                    <a:pt x="38" y="28"/>
                    <a:pt x="41" y="22"/>
                    <a:pt x="41" y="16"/>
                  </a:cubicBezTo>
                  <a:cubicBezTo>
                    <a:pt x="41" y="7"/>
                    <a:pt x="34" y="0"/>
                    <a:pt x="25" y="0"/>
                  </a:cubicBezTo>
                  <a:cubicBezTo>
                    <a:pt x="16" y="0"/>
                    <a:pt x="9" y="7"/>
                    <a:pt x="9" y="16"/>
                  </a:cubicBezTo>
                  <a:cubicBezTo>
                    <a:pt x="9" y="22"/>
                    <a:pt x="12" y="28"/>
                    <a:pt x="16" y="30"/>
                  </a:cubicBezTo>
                  <a:cubicBezTo>
                    <a:pt x="7" y="34"/>
                    <a:pt x="0" y="43"/>
                    <a:pt x="0" y="54"/>
                  </a:cubicBezTo>
                  <a:cubicBezTo>
                    <a:pt x="0" y="55"/>
                    <a:pt x="1" y="56"/>
                    <a:pt x="2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9" y="56"/>
                    <a:pt x="50" y="55"/>
                    <a:pt x="50" y="54"/>
                  </a:cubicBezTo>
                  <a:cubicBezTo>
                    <a:pt x="50" y="54"/>
                    <a:pt x="50" y="54"/>
                    <a:pt x="5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1866628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A person sitting at a desk in front of a computer&#10;&#10;Description automatically generated">
            <a:extLst>
              <a:ext uri="{FF2B5EF4-FFF2-40B4-BE49-F238E27FC236}">
                <a16:creationId xmlns:a16="http://schemas.microsoft.com/office/drawing/2014/main" id="{28320884-D8BF-4952-9B3B-A943396ADD8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480457"/>
            <a:ext cx="10116457" cy="4645201"/>
          </a:xfrm>
          <a:custGeom>
            <a:avLst/>
            <a:gdLst>
              <a:gd name="connsiteX0" fmla="*/ 0 w 10116457"/>
              <a:gd name="connsiteY0" fmla="*/ 0 h 4645201"/>
              <a:gd name="connsiteX1" fmla="*/ 10116457 w 10116457"/>
              <a:gd name="connsiteY1" fmla="*/ 0 h 4645201"/>
              <a:gd name="connsiteX2" fmla="*/ 10116457 w 10116457"/>
              <a:gd name="connsiteY2" fmla="*/ 4645201 h 4645201"/>
              <a:gd name="connsiteX3" fmla="*/ 0 w 10116457"/>
              <a:gd name="connsiteY3" fmla="*/ 4645201 h 4645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16457" h="4645201">
                <a:moveTo>
                  <a:pt x="0" y="0"/>
                </a:moveTo>
                <a:lnTo>
                  <a:pt x="10116457" y="0"/>
                </a:lnTo>
                <a:lnTo>
                  <a:pt x="10116457" y="4645201"/>
                </a:lnTo>
                <a:lnTo>
                  <a:pt x="0" y="4645201"/>
                </a:lnTo>
                <a:close/>
              </a:path>
            </a:pathLst>
          </a:cu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098C63-9E78-4138-82C6-0AC7D14ACA9D}"/>
              </a:ext>
            </a:extLst>
          </p:cNvPr>
          <p:cNvSpPr/>
          <p:nvPr/>
        </p:nvSpPr>
        <p:spPr>
          <a:xfrm>
            <a:off x="0" y="1480457"/>
            <a:ext cx="10116457" cy="4645201"/>
          </a:xfrm>
          <a:prstGeom prst="rect">
            <a:avLst/>
          </a:prstGeom>
          <a:solidFill>
            <a:srgbClr val="01394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AE0899-BDCD-42B3-AC4A-ABA2CD1E5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064" y="365126"/>
            <a:ext cx="11309873" cy="882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COMPARISON CHARTS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55E5B-2C31-4A7F-A324-4620EC27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19847-F5C6-4FA6-BEBE-1B1AD729EBDF}" type="slidenum">
              <a:rPr lang="en-US" smtClean="0"/>
              <a:t>4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76C3BB5-1D6E-4E90-B6A1-2F20E8EBCAC3}"/>
              </a:ext>
            </a:extLst>
          </p:cNvPr>
          <p:cNvSpPr/>
          <p:nvPr/>
        </p:nvSpPr>
        <p:spPr>
          <a:xfrm>
            <a:off x="8474541" y="2169383"/>
            <a:ext cx="3276396" cy="32763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5F4953-8219-4EBB-B1E4-88D39FF6A25C}"/>
              </a:ext>
            </a:extLst>
          </p:cNvPr>
          <p:cNvCxnSpPr>
            <a:cxnSpLocks/>
          </p:cNvCxnSpPr>
          <p:nvPr/>
        </p:nvCxnSpPr>
        <p:spPr>
          <a:xfrm>
            <a:off x="441064" y="3807581"/>
            <a:ext cx="8093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B9CB8A8E-3E14-4F7F-805F-373B26940B7E}"/>
              </a:ext>
            </a:extLst>
          </p:cNvPr>
          <p:cNvSpPr/>
          <p:nvPr/>
        </p:nvSpPr>
        <p:spPr>
          <a:xfrm>
            <a:off x="461194" y="2321429"/>
            <a:ext cx="1870780" cy="129266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Humans</a:t>
            </a:r>
            <a:r>
              <a:rPr lang="en-US" sz="14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 are the member of the species Sapiens with the highly developed brain, belongs to the vertebrates. </a:t>
            </a:r>
            <a:endParaRPr lang="en-US" sz="1400" b="0" i="0" dirty="0">
              <a:solidFill>
                <a:schemeClr val="accent4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87C5C2-721B-44B9-BC5F-75E49DE8A07C}"/>
              </a:ext>
            </a:extLst>
          </p:cNvPr>
          <p:cNvSpPr/>
          <p:nvPr/>
        </p:nvSpPr>
        <p:spPr>
          <a:xfrm>
            <a:off x="461194" y="1834606"/>
            <a:ext cx="1870780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spcBef>
                <a:spcPts val="600"/>
              </a:spcBef>
            </a:pPr>
            <a:r>
              <a:rPr lang="en-US" sz="2000" b="0" i="0" dirty="0"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Definition</a:t>
            </a:r>
            <a:r>
              <a:rPr lang="en-US" sz="2000" b="0" i="0" dirty="0">
                <a:solidFill>
                  <a:srgbClr val="3A3A3A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000" b="1" i="0" dirty="0">
                <a:solidFill>
                  <a:srgbClr val="3A3A3A"/>
                </a:solidFill>
                <a:effectLst/>
                <a:latin typeface="Arial" panose="020B0604020202020204" pitchFamily="34" charset="0"/>
              </a:rPr>
              <a:t> </a:t>
            </a:r>
            <a:endParaRPr lang="en-US" sz="2000" b="1" i="0" dirty="0">
              <a:solidFill>
                <a:srgbClr val="00B0F0"/>
              </a:solidFill>
              <a:effectLst/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B5455C9-5071-4C82-840E-9CD01F8556B9}"/>
              </a:ext>
            </a:extLst>
          </p:cNvPr>
          <p:cNvSpPr/>
          <p:nvPr/>
        </p:nvSpPr>
        <p:spPr>
          <a:xfrm>
            <a:off x="2394167" y="2321429"/>
            <a:ext cx="1870780" cy="6463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Humans can talk. They communicate through various languages. </a:t>
            </a:r>
            <a:endParaRPr lang="en-US" sz="1400" b="0" i="0" dirty="0">
              <a:solidFill>
                <a:schemeClr val="accent4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7CCDC0F-9802-419D-BE9B-B163B1015319}"/>
              </a:ext>
            </a:extLst>
          </p:cNvPr>
          <p:cNvSpPr/>
          <p:nvPr/>
        </p:nvSpPr>
        <p:spPr>
          <a:xfrm>
            <a:off x="2394167" y="1834606"/>
            <a:ext cx="1870780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spcBef>
                <a:spcPts val="600"/>
              </a:spcBef>
            </a:pPr>
            <a:r>
              <a:rPr lang="en-US" sz="2000" b="0" i="0" dirty="0"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Communication</a:t>
            </a:r>
            <a:endParaRPr lang="en-US" sz="2000" b="1" i="0" dirty="0">
              <a:solidFill>
                <a:schemeClr val="accent2"/>
              </a:solidFill>
              <a:effectLst/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5F038CA-D634-4768-8508-9D36CA46FE3A}"/>
              </a:ext>
            </a:extLst>
          </p:cNvPr>
          <p:cNvSpPr/>
          <p:nvPr/>
        </p:nvSpPr>
        <p:spPr>
          <a:xfrm>
            <a:off x="4327139" y="2321429"/>
            <a:ext cx="1870780" cy="8617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Humans can change the environment according to their needs.</a:t>
            </a:r>
            <a:r>
              <a:rPr lang="en-US" sz="1400" b="0" i="0" dirty="0">
                <a:solidFill>
                  <a:schemeClr val="accent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9DF3BA-43D9-4BC3-B700-1F92590B0F47}"/>
              </a:ext>
            </a:extLst>
          </p:cNvPr>
          <p:cNvSpPr/>
          <p:nvPr/>
        </p:nvSpPr>
        <p:spPr>
          <a:xfrm>
            <a:off x="4327139" y="1834606"/>
            <a:ext cx="1870780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spcBef>
                <a:spcPts val="600"/>
              </a:spcBef>
            </a:pPr>
            <a:r>
              <a:rPr lang="en-US" sz="2000" b="0" i="0" dirty="0"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Ability </a:t>
            </a:r>
            <a:r>
              <a:rPr lang="en-US" sz="2000" b="1" i="0" dirty="0"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 </a:t>
            </a:r>
            <a:endParaRPr lang="en-US" sz="2000" b="1" i="0" dirty="0">
              <a:solidFill>
                <a:schemeClr val="accent2"/>
              </a:solidFill>
              <a:effectLst/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E8B9CFA-BAB3-4537-907B-13E1709CB6B4}"/>
              </a:ext>
            </a:extLst>
          </p:cNvPr>
          <p:cNvSpPr/>
          <p:nvPr/>
        </p:nvSpPr>
        <p:spPr>
          <a:xfrm>
            <a:off x="6248536" y="2321429"/>
            <a:ext cx="1870780" cy="8617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Humans are capable to make houses or buildings for their shelter.</a:t>
            </a:r>
            <a:endParaRPr lang="en-US" sz="1400" b="0" i="0" dirty="0">
              <a:solidFill>
                <a:schemeClr val="accent4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0364A0D-FA7C-4FAC-96AE-653A94A2ADA0}"/>
              </a:ext>
            </a:extLst>
          </p:cNvPr>
          <p:cNvSpPr/>
          <p:nvPr/>
        </p:nvSpPr>
        <p:spPr>
          <a:xfrm>
            <a:off x="6248536" y="1834606"/>
            <a:ext cx="1870780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>
              <a:spcBef>
                <a:spcPts val="600"/>
              </a:spcBef>
            </a:pPr>
            <a:r>
              <a:rPr lang="en-US" sz="2000" b="0" i="0" dirty="0"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Shelter </a:t>
            </a:r>
            <a:r>
              <a:rPr lang="en-US" sz="2000" b="1" i="0" dirty="0"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 </a:t>
            </a:r>
            <a:endParaRPr lang="en-US" sz="2000" b="1" i="0" dirty="0">
              <a:solidFill>
                <a:schemeClr val="accent2"/>
              </a:solidFill>
              <a:effectLst/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9B970E-F1C9-4992-B69E-8C7EDB6732FA}"/>
              </a:ext>
            </a:extLst>
          </p:cNvPr>
          <p:cNvSpPr/>
          <p:nvPr/>
        </p:nvSpPr>
        <p:spPr>
          <a:xfrm>
            <a:off x="429892" y="3971163"/>
            <a:ext cx="1870780" cy="15081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Animals</a:t>
            </a:r>
            <a:r>
              <a:rPr lang="en-US" sz="1400" b="0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are the member of kingdom Animalia with a multicellular body, specialize sense organs and an undeveloped brain</a:t>
            </a:r>
            <a:endParaRPr lang="en-US" sz="1400" b="0" i="0" dirty="0">
              <a:solidFill>
                <a:schemeClr val="accent2">
                  <a:lumMod val="7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F30D19-19F5-4513-A10A-5CD6EA342344}"/>
              </a:ext>
            </a:extLst>
          </p:cNvPr>
          <p:cNvSpPr/>
          <p:nvPr/>
        </p:nvSpPr>
        <p:spPr>
          <a:xfrm>
            <a:off x="2394167" y="3998817"/>
            <a:ext cx="1870780" cy="129266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0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Animals do not have any particular language, have very basic communication skills. They use sounds to communicate. </a:t>
            </a:r>
            <a:endParaRPr lang="en-US" sz="1400" b="0" i="0" dirty="0">
              <a:solidFill>
                <a:schemeClr val="accent2">
                  <a:lumMod val="7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564EEF9-2D1B-47A5-8023-CD430626338F}"/>
              </a:ext>
            </a:extLst>
          </p:cNvPr>
          <p:cNvSpPr/>
          <p:nvPr/>
        </p:nvSpPr>
        <p:spPr>
          <a:xfrm>
            <a:off x="4321351" y="4043641"/>
            <a:ext cx="1870780" cy="8617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0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Animals are incapable of changing the environment, they have to adapt or die. </a:t>
            </a:r>
            <a:endParaRPr lang="en-US" sz="1400" b="0" i="0" dirty="0">
              <a:solidFill>
                <a:schemeClr val="accent2">
                  <a:lumMod val="7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B5684AD-FD38-4418-8F48-464C123C2E15}"/>
              </a:ext>
            </a:extLst>
          </p:cNvPr>
          <p:cNvSpPr/>
          <p:nvPr/>
        </p:nvSpPr>
        <p:spPr>
          <a:xfrm>
            <a:off x="6248536" y="4043641"/>
            <a:ext cx="1870780" cy="86177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0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Most of the animals live in the natural environment, in the jungles. </a:t>
            </a:r>
            <a:endParaRPr lang="en-US" sz="1400" b="0" i="0" dirty="0">
              <a:solidFill>
                <a:schemeClr val="accent2">
                  <a:lumMod val="7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4C7DF56-A77F-AB1F-4691-86CFAB5C8709}"/>
              </a:ext>
            </a:extLst>
          </p:cNvPr>
          <p:cNvSpPr/>
          <p:nvPr/>
        </p:nvSpPr>
        <p:spPr>
          <a:xfrm>
            <a:off x="8426870" y="2136333"/>
            <a:ext cx="3371738" cy="3371738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820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6019530A-2C17-46E3-A6A7-D4FC7FEBB02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6019530A-2C17-46E3-A6A7-D4FC7FEBB0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37605F56-3585-4954-A0A4-D7766D822A0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30A9AA-BB5E-FF43-8C3E-F42948508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 according to body appearance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52284B2-BD8A-459C-BCD3-1C66E08AA2F0}"/>
              </a:ext>
            </a:extLst>
          </p:cNvPr>
          <p:cNvSpPr/>
          <p:nvPr/>
        </p:nvSpPr>
        <p:spPr>
          <a:xfrm>
            <a:off x="1023939" y="1638300"/>
            <a:ext cx="1143000" cy="1143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>
                <a:latin typeface="Georgia" panose="02040502050405020303" pitchFamily="18" charset="0"/>
              </a:rPr>
              <a:t>01</a:t>
            </a:r>
            <a:endParaRPr lang="en-ID" sz="3200" i="1" dirty="0">
              <a:latin typeface="Georgia" panose="02040502050405020303" pitchFamily="18" charset="0"/>
            </a:endParaRPr>
          </a:p>
        </p:txBody>
      </p:sp>
      <p:sp>
        <p:nvSpPr>
          <p:cNvPr id="17" name="Arrow: Chevron 16">
            <a:extLst>
              <a:ext uri="{FF2B5EF4-FFF2-40B4-BE49-F238E27FC236}">
                <a16:creationId xmlns:a16="http://schemas.microsoft.com/office/drawing/2014/main" id="{2DAFB3F7-D44F-486E-9498-20D2AC26A18D}"/>
              </a:ext>
            </a:extLst>
          </p:cNvPr>
          <p:cNvSpPr/>
          <p:nvPr/>
        </p:nvSpPr>
        <p:spPr>
          <a:xfrm rot="5400000">
            <a:off x="866775" y="2833690"/>
            <a:ext cx="1457326" cy="1352550"/>
          </a:xfrm>
          <a:prstGeom prst="chevron">
            <a:avLst>
              <a:gd name="adj" fmla="val 1837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Communi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 err="1">
                <a:solidFill>
                  <a:schemeClr val="tx1"/>
                </a:solidFill>
              </a:rPr>
              <a:t>catoin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0144F4-3783-4F87-9A79-393FA956F985}"/>
              </a:ext>
            </a:extLst>
          </p:cNvPr>
          <p:cNvSpPr txBox="1"/>
          <p:nvPr/>
        </p:nvSpPr>
        <p:spPr>
          <a:xfrm>
            <a:off x="576264" y="4359275"/>
            <a:ext cx="2038348" cy="129266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Aft>
                <a:spcPts val="300"/>
              </a:spcAft>
            </a:pPr>
            <a:r>
              <a:rPr lang="da-DK" sz="1400" dirty="0">
                <a:cs typeface="Segoe UI Light" panose="020B0502040204020203" pitchFamily="34" charset="0"/>
              </a:rPr>
              <a:t>Humans have some basic communication means to coomunciate with each other and have specfic language to communicate, but animals do not talk 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AC34CC7-5A46-4E53-B3E6-C35B8B37F3C8}"/>
              </a:ext>
            </a:extLst>
          </p:cNvPr>
          <p:cNvSpPr/>
          <p:nvPr/>
        </p:nvSpPr>
        <p:spPr>
          <a:xfrm>
            <a:off x="3274220" y="1638300"/>
            <a:ext cx="1143000" cy="1143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>
                <a:latin typeface="Georgia" panose="02040502050405020303" pitchFamily="18" charset="0"/>
              </a:rPr>
              <a:t>02</a:t>
            </a:r>
            <a:endParaRPr lang="en-ID" sz="3200" i="1" dirty="0">
              <a:latin typeface="Georgia" panose="02040502050405020303" pitchFamily="18" charset="0"/>
            </a:endParaRPr>
          </a:p>
        </p:txBody>
      </p:sp>
      <p:sp>
        <p:nvSpPr>
          <p:cNvPr id="42" name="Arrow: Chevron 41">
            <a:extLst>
              <a:ext uri="{FF2B5EF4-FFF2-40B4-BE49-F238E27FC236}">
                <a16:creationId xmlns:a16="http://schemas.microsoft.com/office/drawing/2014/main" id="{D3897ABF-3B75-4861-A7C3-E65AE58BBA0C}"/>
              </a:ext>
            </a:extLst>
          </p:cNvPr>
          <p:cNvSpPr/>
          <p:nvPr/>
        </p:nvSpPr>
        <p:spPr>
          <a:xfrm rot="5400000">
            <a:off x="3117056" y="2833690"/>
            <a:ext cx="1457326" cy="1352550"/>
          </a:xfrm>
          <a:prstGeom prst="chevron">
            <a:avLst>
              <a:gd name="adj" fmla="val 1837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No. of Arms and legs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64BD87E-C9E7-43CB-A7AE-E4C9A35A9485}"/>
              </a:ext>
            </a:extLst>
          </p:cNvPr>
          <p:cNvSpPr txBox="1"/>
          <p:nvPr/>
        </p:nvSpPr>
        <p:spPr>
          <a:xfrm>
            <a:off x="2826545" y="4359275"/>
            <a:ext cx="2038348" cy="129266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Aft>
                <a:spcPts val="300"/>
              </a:spcAft>
            </a:pPr>
            <a:r>
              <a:rPr lang="da-DK" sz="1400" dirty="0">
                <a:cs typeface="Segoe UI Light" panose="020B0502040204020203" pitchFamily="34" charset="0"/>
              </a:rPr>
              <a:t>Humans have two legs and two arms but animals does not have any fixed number even some animals does not have any legs and arms like snakes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2D4FF2A-EA38-481B-BB13-1391055B57C0}"/>
              </a:ext>
            </a:extLst>
          </p:cNvPr>
          <p:cNvSpPr/>
          <p:nvPr/>
        </p:nvSpPr>
        <p:spPr>
          <a:xfrm>
            <a:off x="5524501" y="1638300"/>
            <a:ext cx="1143000" cy="1143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>
                <a:latin typeface="Georgia" panose="02040502050405020303" pitchFamily="18" charset="0"/>
              </a:rPr>
              <a:t>0</a:t>
            </a:r>
            <a:r>
              <a:rPr lang="en-ID" sz="3200" i="1" dirty="0">
                <a:latin typeface="Georgia" panose="02040502050405020303" pitchFamily="18" charset="0"/>
              </a:rPr>
              <a:t>3</a:t>
            </a:r>
            <a:endParaRPr lang="en-US" sz="3200" i="1" dirty="0">
              <a:latin typeface="Georgia" panose="02040502050405020303" pitchFamily="18" charset="0"/>
            </a:endParaRPr>
          </a:p>
        </p:txBody>
      </p:sp>
      <p:sp>
        <p:nvSpPr>
          <p:cNvPr id="46" name="Arrow: Chevron 45">
            <a:extLst>
              <a:ext uri="{FF2B5EF4-FFF2-40B4-BE49-F238E27FC236}">
                <a16:creationId xmlns:a16="http://schemas.microsoft.com/office/drawing/2014/main" id="{48B64596-902B-4C89-9873-7DD658F3C568}"/>
              </a:ext>
            </a:extLst>
          </p:cNvPr>
          <p:cNvSpPr/>
          <p:nvPr/>
        </p:nvSpPr>
        <p:spPr>
          <a:xfrm rot="5400000">
            <a:off x="5367337" y="2833690"/>
            <a:ext cx="1457326" cy="1352550"/>
          </a:xfrm>
          <a:prstGeom prst="chevron">
            <a:avLst>
              <a:gd name="adj" fmla="val 1837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No.of eyes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C3AFF7E-5234-41CD-A717-3F7A47549850}"/>
              </a:ext>
            </a:extLst>
          </p:cNvPr>
          <p:cNvSpPr txBox="1"/>
          <p:nvPr/>
        </p:nvSpPr>
        <p:spPr>
          <a:xfrm>
            <a:off x="5076826" y="4359275"/>
            <a:ext cx="2038348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Aft>
                <a:spcPts val="300"/>
              </a:spcAft>
            </a:pPr>
            <a:r>
              <a:rPr lang="da-DK" sz="1400" dirty="0">
                <a:cs typeface="Segoe UI Light" panose="020B0502040204020203" pitchFamily="34" charset="0"/>
              </a:rPr>
              <a:t>Humans have two eyes whereas animals eyes can vary like spider have eigth eyes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77BD724-AB09-482F-BE76-1B0EA87C1FE9}"/>
              </a:ext>
            </a:extLst>
          </p:cNvPr>
          <p:cNvSpPr/>
          <p:nvPr/>
        </p:nvSpPr>
        <p:spPr>
          <a:xfrm>
            <a:off x="7774782" y="1638300"/>
            <a:ext cx="1143000" cy="1143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>
                <a:latin typeface="Georgia" panose="02040502050405020303" pitchFamily="18" charset="0"/>
              </a:rPr>
              <a:t>04</a:t>
            </a:r>
            <a:endParaRPr lang="en-ID" sz="3200" i="1" dirty="0">
              <a:latin typeface="Georgia" panose="02040502050405020303" pitchFamily="18" charset="0"/>
            </a:endParaRPr>
          </a:p>
        </p:txBody>
      </p:sp>
      <p:sp>
        <p:nvSpPr>
          <p:cNvPr id="50" name="Arrow: Chevron 49">
            <a:extLst>
              <a:ext uri="{FF2B5EF4-FFF2-40B4-BE49-F238E27FC236}">
                <a16:creationId xmlns:a16="http://schemas.microsoft.com/office/drawing/2014/main" id="{B7371EEE-F614-421E-A7BD-7A23839F6965}"/>
              </a:ext>
            </a:extLst>
          </p:cNvPr>
          <p:cNvSpPr/>
          <p:nvPr/>
        </p:nvSpPr>
        <p:spPr>
          <a:xfrm rot="5400000">
            <a:off x="7617618" y="2833690"/>
            <a:ext cx="1457326" cy="1352550"/>
          </a:xfrm>
          <a:prstGeom prst="chevron">
            <a:avLst>
              <a:gd name="adj" fmla="val 1837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Walking 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1C89CED-6637-495D-8620-148764ACC821}"/>
              </a:ext>
            </a:extLst>
          </p:cNvPr>
          <p:cNvSpPr txBox="1"/>
          <p:nvPr/>
        </p:nvSpPr>
        <p:spPr>
          <a:xfrm>
            <a:off x="7327107" y="4359275"/>
            <a:ext cx="2038348" cy="8617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Aft>
                <a:spcPts val="300"/>
              </a:spcAft>
            </a:pPr>
            <a:r>
              <a:rPr lang="da-DK" sz="1400" dirty="0">
                <a:cs typeface="Segoe UI Light" panose="020B0502040204020203" pitchFamily="34" charset="0"/>
              </a:rPr>
              <a:t>Humans are bipedal where as some animals crawl,some do walk, some fly in the air and some swim</a:t>
            </a:r>
          </a:p>
        </p:txBody>
      </p:sp>
    </p:spTree>
    <p:extLst>
      <p:ext uri="{BB962C8B-B14F-4D97-AF65-F5344CB8AC3E}">
        <p14:creationId xmlns:p14="http://schemas.microsoft.com/office/powerpoint/2010/main" val="2813221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gital Human">
            <a:extLst>
              <a:ext uri="{FF2B5EF4-FFF2-40B4-BE49-F238E27FC236}">
                <a16:creationId xmlns:a16="http://schemas.microsoft.com/office/drawing/2014/main" id="{1938EBBE-8F9F-B4EF-889F-59A5A5701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3766"/>
            <a:ext cx="12192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Most Dangerous Animals in the World | Condé Nast Traveler">
            <a:extLst>
              <a:ext uri="{FF2B5EF4-FFF2-40B4-BE49-F238E27FC236}">
                <a16:creationId xmlns:a16="http://schemas.microsoft.com/office/drawing/2014/main" id="{701B366D-487D-8998-1906-65E7691FC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39479"/>
            <a:ext cx="4441135" cy="241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11 Facts About Circus Animal Abuse | DoSomething.org">
            <a:extLst>
              <a:ext uri="{FF2B5EF4-FFF2-40B4-BE49-F238E27FC236}">
                <a16:creationId xmlns:a16="http://schemas.microsoft.com/office/drawing/2014/main" id="{1DC4D403-B45F-2BC3-1470-8F19A1317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1135" y="4439478"/>
            <a:ext cx="4093265" cy="241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nimal (TV Series 2021– ) - IMDb">
            <a:extLst>
              <a:ext uri="{FF2B5EF4-FFF2-40B4-BE49-F238E27FC236}">
                <a16:creationId xmlns:a16="http://schemas.microsoft.com/office/drawing/2014/main" id="{18776B16-0473-9220-265B-F667D2C9C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4439478"/>
            <a:ext cx="3657599" cy="241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48410D-FD2D-5D08-99F5-7170513CB1EC}"/>
              </a:ext>
            </a:extLst>
          </p:cNvPr>
          <p:cNvSpPr txBox="1"/>
          <p:nvPr/>
        </p:nvSpPr>
        <p:spPr>
          <a:xfrm>
            <a:off x="106017" y="0"/>
            <a:ext cx="1582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Humans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CEFE2D-3572-72A5-A6FB-5DC4799DC8CF}"/>
              </a:ext>
            </a:extLst>
          </p:cNvPr>
          <p:cNvSpPr txBox="1"/>
          <p:nvPr/>
        </p:nvSpPr>
        <p:spPr>
          <a:xfrm>
            <a:off x="106017" y="3810866"/>
            <a:ext cx="61225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Animals</a:t>
            </a:r>
          </a:p>
        </p:txBody>
      </p:sp>
    </p:spTree>
    <p:extLst>
      <p:ext uri="{BB962C8B-B14F-4D97-AF65-F5344CB8AC3E}">
        <p14:creationId xmlns:p14="http://schemas.microsoft.com/office/powerpoint/2010/main" val="173278189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DRwzQQ_dKdoMPXZvUS.T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KV45BNFfn.cNVhamGB_Kw"/>
</p:tagLst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{478E2700-E372-4597-B799-BAD21EB60B2B}tf78479028_win32</Template>
  <TotalTime>71</TotalTime>
  <Words>462</Words>
  <Application>Microsoft Office PowerPoint</Application>
  <PresentationFormat>Widescreen</PresentationFormat>
  <Paragraphs>55</Paragraphs>
  <Slides>6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20" baseType="lpstr">
      <vt:lpstr>Arial</vt:lpstr>
      <vt:lpstr>Calibri</vt:lpstr>
      <vt:lpstr>Calibri Light</vt:lpstr>
      <vt:lpstr>Georgia</vt:lpstr>
      <vt:lpstr>Roboto</vt:lpstr>
      <vt:lpstr>Segoe UI</vt:lpstr>
      <vt:lpstr>Segoe UI Light</vt:lpstr>
      <vt:lpstr>Times New Roman</vt:lpstr>
      <vt:lpstr>Balancing Act</vt:lpstr>
      <vt:lpstr>Wellspring</vt:lpstr>
      <vt:lpstr>Star of the show</vt:lpstr>
      <vt:lpstr>Amusements</vt:lpstr>
      <vt:lpstr>Office Theme</vt:lpstr>
      <vt:lpstr>think-cell Slide</vt:lpstr>
      <vt:lpstr>COMPARISON human vs animals</vt:lpstr>
      <vt:lpstr>Comparing Human and Animal</vt:lpstr>
      <vt:lpstr>Difference Between Human &amp; Animals</vt:lpstr>
      <vt:lpstr>COMPARISON CHARTS</vt:lpstr>
      <vt:lpstr>Difference according to body appearance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human vs animals</dc:title>
  <dc:creator>L1F20BSCS0456</dc:creator>
  <cp:lastModifiedBy>L1F20BSCS0456</cp:lastModifiedBy>
  <cp:revision>1</cp:revision>
  <dcterms:created xsi:type="dcterms:W3CDTF">2022-05-19T06:14:28Z</dcterms:created>
  <dcterms:modified xsi:type="dcterms:W3CDTF">2022-05-19T07:25:31Z</dcterms:modified>
</cp:coreProperties>
</file>